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6" r:id="rId4"/>
  </p:sldMasterIdLst>
  <p:notesMasterIdLst>
    <p:notesMasterId r:id="rId49"/>
  </p:notesMasterIdLst>
  <p:handoutMasterIdLst>
    <p:handoutMasterId r:id="rId50"/>
  </p:handoutMasterIdLst>
  <p:sldIdLst>
    <p:sldId id="256" r:id="rId5"/>
    <p:sldId id="265" r:id="rId6"/>
    <p:sldId id="313" r:id="rId7"/>
    <p:sldId id="290" r:id="rId8"/>
    <p:sldId id="310" r:id="rId9"/>
    <p:sldId id="263" r:id="rId10"/>
    <p:sldId id="262" r:id="rId11"/>
    <p:sldId id="282" r:id="rId12"/>
    <p:sldId id="287" r:id="rId13"/>
    <p:sldId id="294" r:id="rId14"/>
    <p:sldId id="288" r:id="rId15"/>
    <p:sldId id="289" r:id="rId16"/>
    <p:sldId id="285" r:id="rId17"/>
    <p:sldId id="308" r:id="rId18"/>
    <p:sldId id="269" r:id="rId19"/>
    <p:sldId id="296" r:id="rId20"/>
    <p:sldId id="279" r:id="rId21"/>
    <p:sldId id="297" r:id="rId22"/>
    <p:sldId id="280" r:id="rId23"/>
    <p:sldId id="299" r:id="rId24"/>
    <p:sldId id="298" r:id="rId25"/>
    <p:sldId id="266" r:id="rId26"/>
    <p:sldId id="304" r:id="rId27"/>
    <p:sldId id="272" r:id="rId28"/>
    <p:sldId id="300" r:id="rId29"/>
    <p:sldId id="283" r:id="rId30"/>
    <p:sldId id="301" r:id="rId31"/>
    <p:sldId id="302" r:id="rId32"/>
    <p:sldId id="305" r:id="rId33"/>
    <p:sldId id="267" r:id="rId34"/>
    <p:sldId id="268" r:id="rId35"/>
    <p:sldId id="274" r:id="rId36"/>
    <p:sldId id="275" r:id="rId37"/>
    <p:sldId id="278" r:id="rId38"/>
    <p:sldId id="276" r:id="rId39"/>
    <p:sldId id="307" r:id="rId40"/>
    <p:sldId id="306" r:id="rId41"/>
    <p:sldId id="317" r:id="rId42"/>
    <p:sldId id="318" r:id="rId43"/>
    <p:sldId id="281" r:id="rId44"/>
    <p:sldId id="293" r:id="rId45"/>
    <p:sldId id="292" r:id="rId46"/>
    <p:sldId id="316" r:id="rId47"/>
    <p:sldId id="260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8270DB-9468-402D-9C7B-B5F940FB80F5}" v="20" dt="2021-01-18T14:10:14.212"/>
    <p1510:client id="{BBB3E96D-5D17-4C54-826A-890105A44DCA}" v="9" dt="2021-01-17T21:03:07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96" autoAdjust="0"/>
    <p:restoredTop sz="97449" autoAdjust="0"/>
  </p:normalViewPr>
  <p:slideViewPr>
    <p:cSldViewPr snapToGrid="0">
      <p:cViewPr varScale="1">
        <p:scale>
          <a:sx n="79" d="100"/>
          <a:sy n="79" d="100"/>
        </p:scale>
        <p:origin x="108" y="18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hony Jacquemin" userId="b10edfcf5bc4bcc1" providerId="Windows Live" clId="Web-{BBB3E96D-5D17-4C54-826A-890105A44DCA}"/>
    <pc:docChg chg="modSld">
      <pc:chgData name="Anthony Jacquemin" userId="b10edfcf5bc4bcc1" providerId="Windows Live" clId="Web-{BBB3E96D-5D17-4C54-826A-890105A44DCA}" dt="2021-01-17T21:03:05.432" v="2" actId="20577"/>
      <pc:docMkLst>
        <pc:docMk/>
      </pc:docMkLst>
      <pc:sldChg chg="modSp">
        <pc:chgData name="Anthony Jacquemin" userId="b10edfcf5bc4bcc1" providerId="Windows Live" clId="Web-{BBB3E96D-5D17-4C54-826A-890105A44DCA}" dt="2021-01-17T21:03:05.432" v="2" actId="20577"/>
        <pc:sldMkLst>
          <pc:docMk/>
          <pc:sldMk cId="813510506" sldId="316"/>
        </pc:sldMkLst>
        <pc:spChg chg="mod">
          <ac:chgData name="Anthony Jacquemin" userId="b10edfcf5bc4bcc1" providerId="Windows Live" clId="Web-{BBB3E96D-5D17-4C54-826A-890105A44DCA}" dt="2021-01-17T21:03:05.432" v="2" actId="20577"/>
          <ac:spMkLst>
            <pc:docMk/>
            <pc:sldMk cId="813510506" sldId="316"/>
            <ac:spMk id="3" creationId="{D82853B3-C7B5-4300-821A-AFCC1E2D47C5}"/>
          </ac:spMkLst>
        </pc:spChg>
      </pc:sldChg>
    </pc:docChg>
  </pc:docChgLst>
  <pc:docChgLst>
    <pc:chgData name="Anthony Jacquemin" userId="b10edfcf5bc4bcc1" providerId="Windows Live" clId="Web-{858270DB-9468-402D-9C7B-B5F940FB80F5}"/>
    <pc:docChg chg="addSld delSld modSld">
      <pc:chgData name="Anthony Jacquemin" userId="b10edfcf5bc4bcc1" providerId="Windows Live" clId="Web-{858270DB-9468-402D-9C7B-B5F940FB80F5}" dt="2021-01-18T14:10:14.212" v="14" actId="20577"/>
      <pc:docMkLst>
        <pc:docMk/>
      </pc:docMkLst>
      <pc:sldChg chg="modSp">
        <pc:chgData name="Anthony Jacquemin" userId="b10edfcf5bc4bcc1" providerId="Windows Live" clId="Web-{858270DB-9468-402D-9C7B-B5F940FB80F5}" dt="2021-01-18T10:36:40.654" v="4" actId="20577"/>
        <pc:sldMkLst>
          <pc:docMk/>
          <pc:sldMk cId="535554419" sldId="265"/>
        </pc:sldMkLst>
        <pc:spChg chg="mod">
          <ac:chgData name="Anthony Jacquemin" userId="b10edfcf5bc4bcc1" providerId="Windows Live" clId="Web-{858270DB-9468-402D-9C7B-B5F940FB80F5}" dt="2021-01-18T10:36:40.654" v="4" actId="20577"/>
          <ac:spMkLst>
            <pc:docMk/>
            <pc:sldMk cId="535554419" sldId="265"/>
            <ac:spMk id="3" creationId="{0BD0FC02-CDE7-4100-A0CA-ACECB950C92C}"/>
          </ac:spMkLst>
        </pc:spChg>
      </pc:sldChg>
      <pc:sldChg chg="del">
        <pc:chgData name="Anthony Jacquemin" userId="b10edfcf5bc4bcc1" providerId="Windows Live" clId="Web-{858270DB-9468-402D-9C7B-B5F940FB80F5}" dt="2021-01-18T13:22:01.500" v="7"/>
        <pc:sldMkLst>
          <pc:docMk/>
          <pc:sldMk cId="1930075580" sldId="286"/>
        </pc:sldMkLst>
      </pc:sldChg>
      <pc:sldChg chg="del">
        <pc:chgData name="Anthony Jacquemin" userId="b10edfcf5bc4bcc1" providerId="Windows Live" clId="Web-{858270DB-9468-402D-9C7B-B5F940FB80F5}" dt="2021-01-18T10:36:45.998" v="5"/>
        <pc:sldMkLst>
          <pc:docMk/>
          <pc:sldMk cId="2832780237" sldId="295"/>
        </pc:sldMkLst>
      </pc:sldChg>
      <pc:sldChg chg="del">
        <pc:chgData name="Anthony Jacquemin" userId="b10edfcf5bc4bcc1" providerId="Windows Live" clId="Web-{858270DB-9468-402D-9C7B-B5F940FB80F5}" dt="2021-01-18T13:22:09.656" v="9"/>
        <pc:sldMkLst>
          <pc:docMk/>
          <pc:sldMk cId="2452792008" sldId="309"/>
        </pc:sldMkLst>
      </pc:sldChg>
      <pc:sldChg chg="del">
        <pc:chgData name="Anthony Jacquemin" userId="b10edfcf5bc4bcc1" providerId="Windows Live" clId="Web-{858270DB-9468-402D-9C7B-B5F940FB80F5}" dt="2021-01-18T13:22:03.031" v="8"/>
        <pc:sldMkLst>
          <pc:docMk/>
          <pc:sldMk cId="3687899128" sldId="312"/>
        </pc:sldMkLst>
      </pc:sldChg>
      <pc:sldChg chg="modSp del">
        <pc:chgData name="Anthony Jacquemin" userId="b10edfcf5bc4bcc1" providerId="Windows Live" clId="Web-{858270DB-9468-402D-9C7B-B5F940FB80F5}" dt="2021-01-18T10:36:47.123" v="6"/>
        <pc:sldMkLst>
          <pc:docMk/>
          <pc:sldMk cId="49294383" sldId="314"/>
        </pc:sldMkLst>
        <pc:spChg chg="mod">
          <ac:chgData name="Anthony Jacquemin" userId="b10edfcf5bc4bcc1" providerId="Windows Live" clId="Web-{858270DB-9468-402D-9C7B-B5F940FB80F5}" dt="2021-01-18T09:04:19.166" v="2" actId="20577"/>
          <ac:spMkLst>
            <pc:docMk/>
            <pc:sldMk cId="49294383" sldId="314"/>
            <ac:spMk id="3" creationId="{D692D379-B2D7-476B-9B59-076A5CE1BC98}"/>
          </ac:spMkLst>
        </pc:spChg>
      </pc:sldChg>
      <pc:sldChg chg="modSp">
        <pc:chgData name="Anthony Jacquemin" userId="b10edfcf5bc4bcc1" providerId="Windows Live" clId="Web-{858270DB-9468-402D-9C7B-B5F940FB80F5}" dt="2021-01-18T14:10:14.212" v="14" actId="20577"/>
        <pc:sldMkLst>
          <pc:docMk/>
          <pc:sldMk cId="813510506" sldId="316"/>
        </pc:sldMkLst>
        <pc:spChg chg="mod">
          <ac:chgData name="Anthony Jacquemin" userId="b10edfcf5bc4bcc1" providerId="Windows Live" clId="Web-{858270DB-9468-402D-9C7B-B5F940FB80F5}" dt="2021-01-18T14:10:14.212" v="14" actId="20577"/>
          <ac:spMkLst>
            <pc:docMk/>
            <pc:sldMk cId="813510506" sldId="316"/>
            <ac:spMk id="3" creationId="{D82853B3-C7B5-4300-821A-AFCC1E2D47C5}"/>
          </ac:spMkLst>
        </pc:spChg>
      </pc:sldChg>
      <pc:sldChg chg="add del replId">
        <pc:chgData name="Anthony Jacquemin" userId="b10edfcf5bc4bcc1" providerId="Windows Live" clId="Web-{858270DB-9468-402D-9C7B-B5F940FB80F5}" dt="2021-01-18T14:08:02.663" v="11"/>
        <pc:sldMkLst>
          <pc:docMk/>
          <pc:sldMk cId="1805889053" sldId="31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45E872-1A40-4FE7-986C-59F628C1EA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9F5374-08E9-4C85-B7A7-3F19604B53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EA06F1-B57D-406B-8F09-B1FDC0D0B1F3}" type="datetimeFigureOut">
              <a:rPr lang="en-US" smtClean="0"/>
              <a:t>1/18/2021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7FACC5-BCFD-4649-8006-C71939BACE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146B17-7076-4944-A4A2-FD49936A33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EDE44-B1FC-494A-A972-62DC7CABB2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689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37F2BD-238E-42D0-B670-F788A50DBDE8}" type="datetimeFigureOut">
              <a:rPr lang="en-US" smtClean="0"/>
              <a:t>1/18/2021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8DF69-FFB1-4D3A-9D8C-5887E79674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476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557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048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153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902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139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AB3A824-1A51-4B26-AD58-A6D8E14F6C04}" type="datetimeFigureOut">
              <a:rPr lang="en-US" noProof="0" smtClean="0"/>
              <a:t>1/18/2021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78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noProof="0" smtClean="0"/>
              <a:t>1/18/2021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084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noProof="0" smtClean="0"/>
              <a:t>1/18/2021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35526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noProof="0" smtClean="0"/>
              <a:t>1/18/2021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94763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AB3A824-1A51-4B26-AD58-A6D8E14F6C04}" type="datetimeFigureOut">
              <a:rPr lang="en-US" noProof="0" smtClean="0"/>
              <a:t>1/18/2021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90763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noProof="0" smtClean="0"/>
              <a:t>1/18/2021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2039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noProof="0" smtClean="0"/>
              <a:t>1/18/2021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360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noProof="0" smtClean="0"/>
              <a:t>1/18/2021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1670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noProof="0" smtClean="0"/>
              <a:t>1/18/2021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335257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noProof="0" smtClean="0"/>
              <a:t>1/18/2021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05428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noProof="0" smtClean="0"/>
              <a:t>1/18/2021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8825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noProof="0" smtClean="0"/>
              <a:t>1/18/2021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58383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3CBC1C18-307B-4F68-A007-B5B542270E8D}" type="datetimeFigureOut">
              <a:rPr lang="en-US" noProof="0" smtClean="0"/>
              <a:t>1/18/2021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02258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88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  <p:sldLayoutId id="2147483887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g"/><Relationship Id="rId7" Type="http://schemas.openxmlformats.org/officeDocument/2006/relationships/image" Target="../media/image39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g"/><Relationship Id="rId9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acebook.com/CannesPaysDeLerins/photos/a.330470310483454/1586682054862267/" TargetMode="Externa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Connector 41">
            <a:extLst>
              <a:ext uri="{FF2B5EF4-FFF2-40B4-BE49-F238E27FC236}">
                <a16:creationId xmlns:a16="http://schemas.microsoft.com/office/drawing/2014/main" id="{63FED537-3AF1-4C36-9904-77B6A54D2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4068661"/>
            <a:ext cx="9966960" cy="1325880"/>
          </a:xfrm>
        </p:spPr>
        <p:txBody>
          <a:bodyPr>
            <a:normAutofit fontScale="90000"/>
          </a:bodyPr>
          <a:lstStyle/>
          <a:p>
            <a:r>
              <a:rPr lang="en-US" sz="6600" cap="none" dirty="0"/>
              <a:t>MEMOIRE</a:t>
            </a:r>
            <a:br>
              <a:rPr lang="en-US" sz="6600" cap="none" dirty="0"/>
            </a:br>
            <a:r>
              <a:rPr lang="en-US" sz="6600" cap="none" dirty="0"/>
              <a:t>DEVELOPPEUR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5598293"/>
            <a:ext cx="8767860" cy="553690"/>
          </a:xfrm>
        </p:spPr>
        <p:txBody>
          <a:bodyPr>
            <a:normAutofit/>
          </a:bodyPr>
          <a:lstStyle/>
          <a:p>
            <a:r>
              <a:rPr lang="en-US" sz="2000" dirty="0"/>
              <a:t>Janvier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9EF39B-AB41-49AB-8163-8B5FD7D283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" t="12206" r="42" b="48373"/>
          <a:stretch/>
        </p:blipFill>
        <p:spPr>
          <a:xfrm>
            <a:off x="352434" y="285140"/>
            <a:ext cx="11487131" cy="341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Planification </a:t>
            </a:r>
            <a:r>
              <a:rPr lang="fr-FR" dirty="0"/>
              <a:t>et gestion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Cahier des charges</a:t>
            </a:r>
          </a:p>
          <a:p>
            <a:r>
              <a:rPr lang="fr-FR" dirty="0"/>
              <a:t>Méthode agile</a:t>
            </a:r>
          </a:p>
        </p:txBody>
      </p:sp>
    </p:spTree>
    <p:extLst>
      <p:ext uri="{BB962C8B-B14F-4D97-AF65-F5344CB8AC3E}">
        <p14:creationId xmlns:p14="http://schemas.microsoft.com/office/powerpoint/2010/main" val="681798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2911-220C-4BC5-B481-EC059A05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Perspectives du stage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3E35D-9214-41F5-B260-B1E454B5E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Orientation dans sa gestion actuelle des déchets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Appréhension de plusieurs facteurs de performance et d’optimisation à apporter à leur environnement</a:t>
            </a:r>
          </a:p>
          <a:p>
            <a:pPr lvl="1"/>
            <a:r>
              <a:rPr lang="fr-FR" dirty="0"/>
              <a:t>Dispositif </a:t>
            </a:r>
            <a:r>
              <a:rPr lang="fr-FR" dirty="0" err="1"/>
              <a:t>Cliiink</a:t>
            </a:r>
            <a:endParaRPr lang="fr-FR" dirty="0"/>
          </a:p>
          <a:p>
            <a:pPr lvl="1"/>
            <a:r>
              <a:rPr lang="fr-FR" dirty="0"/>
              <a:t>Répartition des collecteurs</a:t>
            </a:r>
          </a:p>
          <a:p>
            <a:pPr lvl="1"/>
            <a:r>
              <a:rPr lang="fr-FR" dirty="0"/>
              <a:t>Impact des professionnels (restauration…) dans la collecte</a:t>
            </a:r>
          </a:p>
          <a:p>
            <a:pPr lvl="1"/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Sujet ouvert</a:t>
            </a:r>
          </a:p>
        </p:txBody>
      </p:sp>
    </p:spTree>
    <p:extLst>
      <p:ext uri="{BB962C8B-B14F-4D97-AF65-F5344CB8AC3E}">
        <p14:creationId xmlns:p14="http://schemas.microsoft.com/office/powerpoint/2010/main" val="135207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2AD8D-0A29-46B4-A743-BF03AF6B3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Objet du stage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67139-332D-4B44-AADB-9931F490B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Exploitation des données fournies</a:t>
            </a:r>
          </a:p>
          <a:p>
            <a:r>
              <a:rPr lang="fr-FR" dirty="0"/>
              <a:t>Nettoyage préalable et détection d’anomalies</a:t>
            </a:r>
          </a:p>
          <a:p>
            <a:r>
              <a:rPr lang="fr-FR" dirty="0"/>
              <a:t>Transfert sur un SGBD (Système de Gestion de Base de Données) adéquat en données structurées</a:t>
            </a:r>
          </a:p>
          <a:p>
            <a:r>
              <a:rPr lang="fr-FR" dirty="0"/>
              <a:t>Récupération de jeux de données complémentaires</a:t>
            </a:r>
          </a:p>
          <a:p>
            <a:r>
              <a:rPr lang="fr-FR" dirty="0"/>
              <a:t>Etablissement de statistiques et graphiques pertinents</a:t>
            </a:r>
          </a:p>
          <a:p>
            <a:r>
              <a:rPr lang="fr-FR" dirty="0"/>
              <a:t>Exploitation via une interface simplifiée</a:t>
            </a:r>
          </a:p>
          <a:p>
            <a:r>
              <a:rPr lang="fr-FR" dirty="0"/>
              <a:t>Mise en avant de facteurs significatifs de performance et d’optimisation</a:t>
            </a:r>
          </a:p>
        </p:txBody>
      </p:sp>
    </p:spTree>
    <p:extLst>
      <p:ext uri="{BB962C8B-B14F-4D97-AF65-F5344CB8AC3E}">
        <p14:creationId xmlns:p14="http://schemas.microsoft.com/office/powerpoint/2010/main" val="1944417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2A261-B66D-4A03-AAB0-0A56828CA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Planning et avancement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00B152-894F-4418-A6E2-BC0CDFBD5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755" y="1799705"/>
            <a:ext cx="9998490" cy="4480956"/>
          </a:xfrm>
        </p:spPr>
      </p:pic>
    </p:spTree>
    <p:extLst>
      <p:ext uri="{BB962C8B-B14F-4D97-AF65-F5344CB8AC3E}">
        <p14:creationId xmlns:p14="http://schemas.microsoft.com/office/powerpoint/2010/main" val="1498047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B4B6C-B641-47C7-9832-C96DF140E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 agile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BADD3-EF9D-4185-9822-1EC8C1B93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564" y="1850136"/>
            <a:ext cx="9872871" cy="4038600"/>
          </a:xfrm>
        </p:spPr>
        <p:txBody>
          <a:bodyPr/>
          <a:lstStyle/>
          <a:p>
            <a:r>
              <a:rPr lang="fr-FR" dirty="0"/>
              <a:t>Choix de Kanban</a:t>
            </a:r>
          </a:p>
          <a:p>
            <a:pPr lvl="1"/>
            <a:r>
              <a:rPr lang="fr-FR" dirty="0"/>
              <a:t>Equipe réduite</a:t>
            </a:r>
          </a:p>
          <a:p>
            <a:pPr lvl="1"/>
            <a:r>
              <a:rPr lang="fr-FR" dirty="0"/>
              <a:t>Pas de période limitée mais un flux continu</a:t>
            </a:r>
          </a:p>
          <a:p>
            <a:pPr lvl="1"/>
            <a:r>
              <a:rPr lang="fr-FR" dirty="0"/>
              <a:t>Adapté pour traiter des sujets très différents</a:t>
            </a:r>
          </a:p>
          <a:p>
            <a:pPr lvl="1"/>
            <a:r>
              <a:rPr lang="fr-FR" dirty="0"/>
              <a:t>Flexibilité pour la répartition des tâches</a:t>
            </a:r>
          </a:p>
          <a:p>
            <a:pPr lvl="1"/>
            <a:r>
              <a:rPr lang="fr-FR" dirty="0"/>
              <a:t>Réactivité accrue aux changements et demandes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Mise en place du tableau Trello associé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04936-9901-45ED-9511-EDCF1F68D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842" y="4150761"/>
            <a:ext cx="5288881" cy="209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50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3957848"/>
          </a:xfrm>
        </p:spPr>
        <p:txBody>
          <a:bodyPr/>
          <a:lstStyle/>
          <a:p>
            <a:r>
              <a:rPr lang="fr-FR" dirty="0"/>
              <a:t>Analyse </a:t>
            </a:r>
            <a:br>
              <a:rPr lang="fr-FR" dirty="0"/>
            </a:br>
            <a:r>
              <a:rPr lang="fr-FR" dirty="0"/>
              <a:t> </a:t>
            </a:r>
            <a:r>
              <a:rPr lang="fr-FR" dirty="0" err="1"/>
              <a:t>MODéLISATION</a:t>
            </a:r>
            <a:br>
              <a:rPr lang="fr-FR" dirty="0"/>
            </a:br>
            <a:r>
              <a:rPr lang="fr-FR" dirty="0"/>
              <a:t>Base de données</a:t>
            </a:r>
          </a:p>
        </p:txBody>
      </p:sp>
    </p:spTree>
    <p:extLst>
      <p:ext uri="{BB962C8B-B14F-4D97-AF65-F5344CB8AC3E}">
        <p14:creationId xmlns:p14="http://schemas.microsoft.com/office/powerpoint/2010/main" val="3079370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B2E5E-5A99-490F-82E9-82C1C3E6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Jeu de données initial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CA5FA-CC6F-4647-AC80-586E6E591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Inventaire des déchèteries et des collecteurs </a:t>
            </a:r>
          </a:p>
          <a:p>
            <a:r>
              <a:rPr lang="fr-FR" dirty="0"/>
              <a:t>Répartition:</a:t>
            </a:r>
          </a:p>
          <a:p>
            <a:pPr lvl="1"/>
            <a:r>
              <a:rPr lang="fr-FR" dirty="0"/>
              <a:t>1 jeu de données pour les déchèteries</a:t>
            </a:r>
          </a:p>
          <a:p>
            <a:pPr lvl="1"/>
            <a:r>
              <a:rPr lang="fr-FR" dirty="0"/>
              <a:t>5 jeux de données pour les collecteurs pour chaque type de tri </a:t>
            </a:r>
          </a:p>
          <a:p>
            <a:pPr lvl="1"/>
            <a:r>
              <a:rPr lang="fr-FR" dirty="0"/>
              <a:t>942 photographies</a:t>
            </a:r>
          </a:p>
          <a:p>
            <a:pPr lvl="1"/>
            <a:endParaRPr lang="fr-FR" dirty="0"/>
          </a:p>
          <a:p>
            <a:r>
              <a:rPr lang="fr-FR" dirty="0"/>
              <a:t>Taille des données</a:t>
            </a:r>
          </a:p>
          <a:p>
            <a:pPr lvl="1"/>
            <a:r>
              <a:rPr lang="fr-FR" dirty="0"/>
              <a:t>3 déchèteries x 28 colonnes</a:t>
            </a:r>
          </a:p>
          <a:p>
            <a:pPr lvl="1"/>
            <a:r>
              <a:rPr lang="fr-FR" dirty="0"/>
              <a:t> 967 sites de collecteurs x 16-20 colonnes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8296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B2E5E-5A99-490F-82E9-82C1C3E6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et traitement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CA5FA-CC6F-4647-AC80-586E6E591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Complétion des données avec ajout des données manquantes (code INSEE, volume et type de collecteur par comparaison de photographies)</a:t>
            </a:r>
          </a:p>
          <a:p>
            <a:r>
              <a:rPr lang="fr-FR" dirty="0"/>
              <a:t>Mise en forme des données</a:t>
            </a:r>
          </a:p>
          <a:p>
            <a:pPr lvl="1"/>
            <a:r>
              <a:rPr lang="fr-FR" dirty="0"/>
              <a:t>Standardisation des codes INSEE, des dates</a:t>
            </a:r>
          </a:p>
          <a:p>
            <a:pPr lvl="1"/>
            <a:r>
              <a:rPr lang="fr-FR" dirty="0"/>
              <a:t>Conversion des volumes dans la même unité</a:t>
            </a:r>
          </a:p>
          <a:p>
            <a:pPr lvl="1"/>
            <a:r>
              <a:rPr lang="fr-FR" dirty="0"/>
              <a:t>Conservation des colonnes pertinentes </a:t>
            </a:r>
          </a:p>
          <a:p>
            <a:r>
              <a:rPr lang="fr-FR" dirty="0"/>
              <a:t>Préparation pour le transfert vers la BDD avec isolation des tables pour les déchets, traitements, types de tri, types et marques de collecteurs</a:t>
            </a:r>
          </a:p>
        </p:txBody>
      </p:sp>
    </p:spTree>
    <p:extLst>
      <p:ext uri="{BB962C8B-B14F-4D97-AF65-F5344CB8AC3E}">
        <p14:creationId xmlns:p14="http://schemas.microsoft.com/office/powerpoint/2010/main" val="924961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B2E5E-5A99-490F-82E9-82C1C3E6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théorique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D9E836-2C73-41F7-819A-58E53D1A3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1227" y="1965960"/>
            <a:ext cx="6061883" cy="40386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3DF467-2877-4C24-A5E7-7E574403FEF8}"/>
              </a:ext>
            </a:extLst>
          </p:cNvPr>
          <p:cNvSpPr txBox="1"/>
          <p:nvPr/>
        </p:nvSpPr>
        <p:spPr>
          <a:xfrm>
            <a:off x="7802479" y="2690336"/>
            <a:ext cx="36816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Notes pratiques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Relation Collecteur/Déchèterie pas implémentée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Cardinalités Collecteur-Catégorie et Collecteur-Marque en 0,1 - 1,n</a:t>
            </a:r>
          </a:p>
        </p:txBody>
      </p:sp>
    </p:spTree>
    <p:extLst>
      <p:ext uri="{BB962C8B-B14F-4D97-AF65-F5344CB8AC3E}">
        <p14:creationId xmlns:p14="http://schemas.microsoft.com/office/powerpoint/2010/main" val="4290330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8CA2E-BCFE-41ED-9651-96E05328E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829" y="519363"/>
            <a:ext cx="11129211" cy="1356360"/>
          </a:xfrm>
        </p:spPr>
        <p:txBody>
          <a:bodyPr/>
          <a:lstStyle/>
          <a:p>
            <a:r>
              <a:rPr lang="fr-FR" dirty="0"/>
              <a:t>Nouveau jeu de données sur la collecte du verre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B68FE-299A-4CD8-B99F-CFA768E7E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Analyse</a:t>
            </a:r>
          </a:p>
          <a:p>
            <a:pPr lvl="1"/>
            <a:r>
              <a:rPr lang="fr-FR" dirty="0"/>
              <a:t>Tonnage pour les collectes de verre par site</a:t>
            </a:r>
          </a:p>
          <a:p>
            <a:pPr lvl="1"/>
            <a:r>
              <a:rPr lang="fr-FR" dirty="0"/>
              <a:t>2 jeux de données distincts (2017-2019 et 2020)</a:t>
            </a:r>
          </a:p>
          <a:p>
            <a:pPr lvl="1"/>
            <a:endParaRPr lang="fr-FR" dirty="0"/>
          </a:p>
          <a:p>
            <a:r>
              <a:rPr lang="fr-FR" dirty="0"/>
              <a:t>Traitement</a:t>
            </a:r>
          </a:p>
          <a:p>
            <a:pPr lvl="1"/>
            <a:r>
              <a:rPr lang="fr-FR" dirty="0"/>
              <a:t>Suppression des doublons</a:t>
            </a:r>
          </a:p>
          <a:p>
            <a:pPr lvl="1"/>
            <a:r>
              <a:rPr lang="fr-FR" dirty="0"/>
              <a:t>Mise en forme des données</a:t>
            </a:r>
          </a:p>
          <a:p>
            <a:pPr lvl="2"/>
            <a:r>
              <a:rPr lang="fr-FR" dirty="0"/>
              <a:t>Conversion des poids dans la même unité</a:t>
            </a:r>
          </a:p>
          <a:p>
            <a:pPr lvl="2"/>
            <a:r>
              <a:rPr lang="fr-FR" dirty="0"/>
              <a:t>Conservation des colonnes pertinentes</a:t>
            </a:r>
          </a:p>
          <a:p>
            <a:pPr lvl="1"/>
            <a:r>
              <a:rPr lang="fr-FR" dirty="0"/>
              <a:t>Identification partielle « à la main » des collecteurs inventoriés par rapport aux adresses partielles</a:t>
            </a:r>
          </a:p>
        </p:txBody>
      </p:sp>
    </p:spTree>
    <p:extLst>
      <p:ext uri="{BB962C8B-B14F-4D97-AF65-F5344CB8AC3E}">
        <p14:creationId xmlns:p14="http://schemas.microsoft.com/office/powerpoint/2010/main" val="4055950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1280147"/>
          </a:xfrm>
        </p:spPr>
        <p:txBody>
          <a:bodyPr/>
          <a:lstStyle/>
          <a:p>
            <a:r>
              <a:rPr lang="fr-FR" dirty="0"/>
              <a:t>MENU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2511559"/>
            <a:ext cx="8767860" cy="34640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CONTEXTE</a:t>
            </a:r>
          </a:p>
          <a:p>
            <a:r>
              <a:rPr lang="fr-FR" dirty="0"/>
              <a:t>PLANNIFICATION ET GESTION</a:t>
            </a:r>
          </a:p>
          <a:p>
            <a:r>
              <a:rPr lang="fr-FR" dirty="0"/>
              <a:t>ANALYSE, MODELISATION, BASE DE DONNEES </a:t>
            </a:r>
          </a:p>
          <a:p>
            <a:r>
              <a:rPr lang="fr-FR" dirty="0"/>
              <a:t>DATA VISUALISATION</a:t>
            </a:r>
          </a:p>
          <a:p>
            <a:r>
              <a:rPr lang="fr-FR" dirty="0"/>
              <a:t>GEOVISUALISATION</a:t>
            </a:r>
          </a:p>
          <a:p>
            <a:r>
              <a:rPr lang="fr-FR" dirty="0"/>
              <a:t>DEMONSTRATION</a:t>
            </a:r>
          </a:p>
          <a:p>
            <a:r>
              <a:rPr lang="fr-FR" dirty="0"/>
              <a:t>CONCLUSION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EFD35F0-303D-41EC-832A-DDF186F62DBC}"/>
              </a:ext>
            </a:extLst>
          </p:cNvPr>
          <p:cNvCxnSpPr>
            <a:cxnSpLocks/>
          </p:cNvCxnSpPr>
          <p:nvPr/>
        </p:nvCxnSpPr>
        <p:spPr>
          <a:xfrm>
            <a:off x="1981199" y="2269314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554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B2E5E-5A99-490F-82E9-82C1C3E6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théorique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3DF467-2877-4C24-A5E7-7E574403FEF8}"/>
              </a:ext>
            </a:extLst>
          </p:cNvPr>
          <p:cNvSpPr txBox="1"/>
          <p:nvPr/>
        </p:nvSpPr>
        <p:spPr>
          <a:xfrm>
            <a:off x="7950818" y="3771900"/>
            <a:ext cx="36816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Notes pratiques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Implémentation Collecteur-Collecte restreinte (absence de normalisation)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Cardinalité Collecteur-Collecte en 0,n - 0,1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accent1"/>
                </a:solidFill>
              </a:rPr>
              <a:t>Conservation des fichiers en l’état car données non structurées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117CA2B-2901-4E21-855E-A760A4997B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3898" y="1965960"/>
            <a:ext cx="7694847" cy="4038600"/>
          </a:xfrm>
        </p:spPr>
      </p:pic>
    </p:spTree>
    <p:extLst>
      <p:ext uri="{BB962C8B-B14F-4D97-AF65-F5344CB8AC3E}">
        <p14:creationId xmlns:p14="http://schemas.microsoft.com/office/powerpoint/2010/main" val="1650866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A99E-25CC-49B1-A06D-3CF1B1175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Base De Données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10BC31-B252-4B41-A7AC-CEDD3EF8E7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7949" y="328737"/>
            <a:ext cx="2364480" cy="121826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8A4E75-E916-4D4C-83B6-F1ED13209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816" y="1546998"/>
            <a:ext cx="3873906" cy="454699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64171F-7AF2-423A-8BC5-0BE3F1155AE8}"/>
              </a:ext>
            </a:extLst>
          </p:cNvPr>
          <p:cNvSpPr txBox="1">
            <a:spLocks/>
          </p:cNvSpPr>
          <p:nvPr/>
        </p:nvSpPr>
        <p:spPr>
          <a:xfrm>
            <a:off x="1143000" y="2502436"/>
            <a:ext cx="5787189" cy="35915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Création et remplissage des tables</a:t>
            </a:r>
          </a:p>
          <a:p>
            <a:r>
              <a:rPr lang="fr-FR" dirty="0"/>
              <a:t>Procédures stockées </a:t>
            </a:r>
          </a:p>
          <a:p>
            <a:pPr lvl="1"/>
            <a:r>
              <a:rPr lang="fr-FR" dirty="0"/>
              <a:t>CRUD complet pour chaque table</a:t>
            </a:r>
          </a:p>
          <a:p>
            <a:pPr lvl="1"/>
            <a:r>
              <a:rPr lang="fr-FR" dirty="0"/>
              <a:t>Procédures pour le repérage de collecteurs dans une zone à partir des coordonnées </a:t>
            </a:r>
          </a:p>
          <a:p>
            <a:r>
              <a:rPr lang="fr-FR" dirty="0"/>
              <a:t>Tests unitaires</a:t>
            </a:r>
          </a:p>
          <a:p>
            <a:r>
              <a:rPr lang="fr-FR" dirty="0"/>
              <a:t>Ajout d ’événements</a:t>
            </a:r>
          </a:p>
          <a:p>
            <a:r>
              <a:rPr lang="fr-FR" dirty="0"/>
              <a:t>Tables statistiques (partielles et complètes) </a:t>
            </a:r>
          </a:p>
          <a:p>
            <a:r>
              <a:rPr lang="fr-FR" dirty="0"/>
              <a:t>Sauvegarde logique mensuelle</a:t>
            </a:r>
          </a:p>
        </p:txBody>
      </p:sp>
    </p:spTree>
    <p:extLst>
      <p:ext uri="{BB962C8B-B14F-4D97-AF65-F5344CB8AC3E}">
        <p14:creationId xmlns:p14="http://schemas.microsoft.com/office/powerpoint/2010/main" val="2150722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data visualisation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Quelques éléments d’interprétation</a:t>
            </a:r>
          </a:p>
        </p:txBody>
      </p:sp>
    </p:spTree>
    <p:extLst>
      <p:ext uri="{BB962C8B-B14F-4D97-AF65-F5344CB8AC3E}">
        <p14:creationId xmlns:p14="http://schemas.microsoft.com/office/powerpoint/2010/main" val="1542108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F987B-2D99-408F-9A4E-B769D39E9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Génération de graphiques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18115-E28C-44CE-9D62-E5433EDB9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fr-FR" dirty="0"/>
              <a:t>+ de 80 graphiques :</a:t>
            </a:r>
          </a:p>
          <a:p>
            <a:pPr lvl="1"/>
            <a:r>
              <a:rPr lang="fr-FR" dirty="0"/>
              <a:t>Nombre de collecteurs par ville, marque, volume, types de collecteur ou de tri </a:t>
            </a:r>
          </a:p>
          <a:p>
            <a:pPr lvl="1"/>
            <a:r>
              <a:rPr lang="fr-FR" dirty="0"/>
              <a:t>Nombre de sites de collecteurs par ville, marque, volume, types de collecteur ou de tri </a:t>
            </a:r>
          </a:p>
          <a:p>
            <a:pPr lvl="1"/>
            <a:r>
              <a:rPr lang="fr-FR" dirty="0"/>
              <a:t>Répartition des collecteurs par ville et types de tri</a:t>
            </a:r>
          </a:p>
          <a:p>
            <a:pPr lvl="1"/>
            <a:r>
              <a:rPr lang="fr-FR" dirty="0"/>
              <a:t>Nombre et répartition de collectes de verre par année et ville</a:t>
            </a:r>
          </a:p>
          <a:p>
            <a:pPr lvl="1"/>
            <a:r>
              <a:rPr lang="fr-FR" dirty="0"/>
              <a:t>Nombres de collectes (et évolution) de verre par secteur et par année pour chaque ville</a:t>
            </a:r>
          </a:p>
          <a:p>
            <a:pPr lvl="1"/>
            <a:r>
              <a:rPr lang="fr-FR" dirty="0"/>
              <a:t>Evolution du nombre de collectes de verre par mois et par ville</a:t>
            </a:r>
          </a:p>
          <a:p>
            <a:pPr lvl="1"/>
            <a:r>
              <a:rPr lang="fr-FR" dirty="0"/>
              <a:t>Répartition (et évolution) du poids collecté de verre par année et ville</a:t>
            </a:r>
          </a:p>
          <a:p>
            <a:pPr lvl="1"/>
            <a:r>
              <a:rPr lang="fr-FR" dirty="0"/>
              <a:t>Poids collecté de verre (et évolution) de verre par secteur et par année pour chaque ville</a:t>
            </a:r>
          </a:p>
          <a:p>
            <a:pPr lvl="1"/>
            <a:r>
              <a:rPr lang="fr-FR" dirty="0"/>
              <a:t>Poids collecté de verre par mois et par ville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4527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93AAA-71DC-41A3-8DB8-047EED60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Répartition des collecteurs dans la CACPL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849695-3CEE-4B15-93A2-A02D4114E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39" y="2186935"/>
            <a:ext cx="4822036" cy="35650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D805F7-B731-434C-B724-07A3DC28A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206" y="2186935"/>
            <a:ext cx="4826314" cy="356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52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93AAA-71DC-41A3-8DB8-047EED605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933" y="585537"/>
            <a:ext cx="10687652" cy="1356360"/>
          </a:xfrm>
        </p:spPr>
        <p:txBody>
          <a:bodyPr/>
          <a:lstStyle/>
          <a:p>
            <a:r>
              <a:rPr lang="fr-FR" dirty="0"/>
              <a:t>Nombre de collecteurs dans la CACPL</a:t>
            </a:r>
          </a:p>
        </p:txBody>
      </p:sp>
      <p:pic>
        <p:nvPicPr>
          <p:cNvPr id="4" name="Image 24">
            <a:extLst>
              <a:ext uri="{FF2B5EF4-FFF2-40B4-BE49-F238E27FC236}">
                <a16:creationId xmlns:a16="http://schemas.microsoft.com/office/drawing/2014/main" id="{C57E9E42-6EA9-421A-8288-7AB9425DAF3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669" y="1669733"/>
            <a:ext cx="9876662" cy="49383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1993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8A9BF-1E9F-4E58-B19A-5D6142C8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609600"/>
            <a:ext cx="10214812" cy="1014663"/>
          </a:xfrm>
        </p:spPr>
        <p:txBody>
          <a:bodyPr>
            <a:normAutofit fontScale="90000"/>
          </a:bodyPr>
          <a:lstStyle/>
          <a:p>
            <a:r>
              <a:rPr lang="fr-FR" dirty="0"/>
              <a:t>Collecte du verre en période normale (2019)</a:t>
            </a:r>
          </a:p>
        </p:txBody>
      </p:sp>
      <p:pic>
        <p:nvPicPr>
          <p:cNvPr id="7" name="Image 25">
            <a:extLst>
              <a:ext uri="{FF2B5EF4-FFF2-40B4-BE49-F238E27FC236}">
                <a16:creationId xmlns:a16="http://schemas.microsoft.com/office/drawing/2014/main" id="{EDAED7B1-C803-4302-9928-375369C8A5D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064" y="1402080"/>
            <a:ext cx="8881871" cy="444093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74AE32-D7BF-4C49-9053-5474BD5EFF5D}"/>
              </a:ext>
            </a:extLst>
          </p:cNvPr>
          <p:cNvSpPr txBox="1"/>
          <p:nvPr/>
        </p:nvSpPr>
        <p:spPr>
          <a:xfrm>
            <a:off x="1315952" y="5544526"/>
            <a:ext cx="9560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Mai très significatif pour Cannes (afflux de population lors du festival de Cannes) avec même des répercussions pour Le Cannet et Mougins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Regain lors de la période estivale avec incidence sur juillet ou août selon les villes</a:t>
            </a:r>
          </a:p>
        </p:txBody>
      </p:sp>
    </p:spTree>
    <p:extLst>
      <p:ext uri="{BB962C8B-B14F-4D97-AF65-F5344CB8AC3E}">
        <p14:creationId xmlns:p14="http://schemas.microsoft.com/office/powerpoint/2010/main" val="1184227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8A9BF-1E9F-4E58-B19A-5D6142C8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609600"/>
            <a:ext cx="10214812" cy="1014663"/>
          </a:xfrm>
        </p:spPr>
        <p:txBody>
          <a:bodyPr>
            <a:normAutofit fontScale="90000"/>
          </a:bodyPr>
          <a:lstStyle/>
          <a:p>
            <a:r>
              <a:rPr lang="fr-FR" dirty="0"/>
              <a:t>Collecte du verre en période atypique (2020)</a:t>
            </a:r>
          </a:p>
        </p:txBody>
      </p:sp>
      <p:pic>
        <p:nvPicPr>
          <p:cNvPr id="8" name="Image 26">
            <a:extLst>
              <a:ext uri="{FF2B5EF4-FFF2-40B4-BE49-F238E27FC236}">
                <a16:creationId xmlns:a16="http://schemas.microsoft.com/office/drawing/2014/main" id="{D9CF0C28-42D7-4119-ACC6-E9CFFC4B6C9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312" y="1422253"/>
            <a:ext cx="8400442" cy="423483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83C939-716E-41FC-ADF0-5B755BBA2375}"/>
              </a:ext>
            </a:extLst>
          </p:cNvPr>
          <p:cNvSpPr txBox="1"/>
          <p:nvPr/>
        </p:nvSpPr>
        <p:spPr>
          <a:xfrm>
            <a:off x="697831" y="5285934"/>
            <a:ext cx="111051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Chute des collectes suite au COVID-19, déclin appuyé pendant la période de confinement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Baisse critique pour Cannes en mai 2020 (inverse avec l'annulation du festival)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Regain en été à Cannes (arrivée significative de touristes)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Retour progressif des courbes vers les valeurs passées mais très sensible à l'évolution actuelle de la crise sanitaire</a:t>
            </a:r>
          </a:p>
        </p:txBody>
      </p:sp>
    </p:spTree>
    <p:extLst>
      <p:ext uri="{BB962C8B-B14F-4D97-AF65-F5344CB8AC3E}">
        <p14:creationId xmlns:p14="http://schemas.microsoft.com/office/powerpoint/2010/main" val="4255855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8A9BF-1E9F-4E58-B19A-5D6142C8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609600"/>
            <a:ext cx="10214812" cy="1014663"/>
          </a:xfrm>
        </p:spPr>
        <p:txBody>
          <a:bodyPr>
            <a:normAutofit/>
          </a:bodyPr>
          <a:lstStyle/>
          <a:p>
            <a:r>
              <a:rPr lang="fr-FR" dirty="0"/>
              <a:t>Evolution de la collecte du verre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DAD378-FE39-41A6-BA74-E361F9F9E7F4}"/>
              </a:ext>
            </a:extLst>
          </p:cNvPr>
          <p:cNvSpPr txBox="1"/>
          <p:nvPr/>
        </p:nvSpPr>
        <p:spPr>
          <a:xfrm>
            <a:off x="7790447" y="3316704"/>
            <a:ext cx="4040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Baisse du nombre de collectes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Maintien du poids collecté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accent1"/>
                </a:solidFill>
              </a:rPr>
              <a:t>Meilleure organisation des collectes 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A08F87-8C17-4407-A273-C52C58C6F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16" y="1335675"/>
            <a:ext cx="6586339" cy="26001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B0BB32-5516-4F4D-B2F9-53D8A2322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16" y="3935812"/>
            <a:ext cx="6586339" cy="260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1245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8A9BF-1E9F-4E58-B19A-5D6142C8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609600"/>
            <a:ext cx="10214812" cy="1014663"/>
          </a:xfrm>
        </p:spPr>
        <p:txBody>
          <a:bodyPr>
            <a:normAutofit fontScale="90000"/>
          </a:bodyPr>
          <a:lstStyle/>
          <a:p>
            <a:r>
              <a:rPr lang="fr-FR" dirty="0"/>
              <a:t>Exemple de collecte du verre par secteur dans une ville (Le Cannet en 2020)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7FA5C6-35F9-4723-BEDD-E302FE49F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542" y="1981789"/>
            <a:ext cx="7793235" cy="40386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216CA0-F063-421A-958B-4B980FBC7681}"/>
              </a:ext>
            </a:extLst>
          </p:cNvPr>
          <p:cNvSpPr txBox="1"/>
          <p:nvPr/>
        </p:nvSpPr>
        <p:spPr>
          <a:xfrm>
            <a:off x="8087777" y="2846927"/>
            <a:ext cx="38595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Poids collecté en corrélation avec le nombre de collectes (analyse similaire)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Secteurs avec des valeurs faibles (peu impliqués)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accent1"/>
                </a:solidFill>
              </a:rPr>
              <a:t>Sensibilisation de ces secteurs à accentuer</a:t>
            </a:r>
          </a:p>
        </p:txBody>
      </p:sp>
    </p:spTree>
    <p:extLst>
      <p:ext uri="{BB962C8B-B14F-4D97-AF65-F5344CB8AC3E}">
        <p14:creationId xmlns:p14="http://schemas.microsoft.com/office/powerpoint/2010/main" val="3567293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CONTEXTE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4989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géovisualisation</a:t>
            </a:r>
            <a:r>
              <a:rPr lang="fr-FR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Carte interactive</a:t>
            </a:r>
          </a:p>
        </p:txBody>
      </p:sp>
    </p:spTree>
    <p:extLst>
      <p:ext uri="{BB962C8B-B14F-4D97-AF65-F5344CB8AC3E}">
        <p14:creationId xmlns:p14="http://schemas.microsoft.com/office/powerpoint/2010/main" val="10499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DB2E6-17E0-49EE-867C-068C07815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Aperçu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5D611C-58A9-4367-9F2C-B154CCF91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5783" y="1965960"/>
            <a:ext cx="6996697" cy="405425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96E600-3575-4AF4-93A3-C8EFDF26338B}"/>
              </a:ext>
            </a:extLst>
          </p:cNvPr>
          <p:cNvSpPr txBox="1"/>
          <p:nvPr/>
        </p:nvSpPr>
        <p:spPr>
          <a:xfrm>
            <a:off x="8307805" y="1780674"/>
            <a:ext cx="30079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Moteur de recherche de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Cartes sélectionnables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Filtres personnalisés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Affichage des collecteurs et déchèteries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Délimitations des villes sur mesure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4273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6FF38-1F7F-4346-8876-65D4C1C3F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Folium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61C22-2047-4B1B-A9E7-3CDC1CA30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Librairie Python pour de la cartographie interactive</a:t>
            </a:r>
          </a:p>
          <a:p>
            <a:r>
              <a:rPr lang="fr-FR" dirty="0"/>
              <a:t>S’appuie sur la bibliothèque JavaScript</a:t>
            </a:r>
          </a:p>
          <a:p>
            <a:r>
              <a:rPr lang="fr-FR" dirty="0"/>
              <a:t>Encore en phase de développement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18BEA3-A40B-4BA3-879C-C8C745A22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620" y="950494"/>
            <a:ext cx="567891" cy="5678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31EA54-78B8-4B03-9343-6D04F30F5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871198"/>
            <a:ext cx="4655879" cy="23162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116834-40F6-4E8B-8837-A11ADF03E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2063" y="3825210"/>
            <a:ext cx="3311682" cy="24023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6D4BBF-13BE-483D-9827-0A18465FC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211" y="2464053"/>
            <a:ext cx="1848852" cy="48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931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6FF38-1F7F-4346-8876-65D4C1C3F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61C22-2047-4B1B-A9E7-3CDC1CA30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2930236"/>
          </a:xfrm>
        </p:spPr>
        <p:txBody>
          <a:bodyPr>
            <a:normAutofit/>
          </a:bodyPr>
          <a:lstStyle/>
          <a:p>
            <a:r>
              <a:rPr lang="fr-FR" dirty="0"/>
              <a:t>JavaScript Object Notation</a:t>
            </a:r>
          </a:p>
          <a:p>
            <a:r>
              <a:rPr lang="fr-FR" dirty="0"/>
              <a:t>Format de données textuelles (comparable à XML)</a:t>
            </a:r>
          </a:p>
          <a:p>
            <a:r>
              <a:rPr lang="fr-FR" dirty="0"/>
              <a:t>Pour faciliter l'échange de contenus complexes en utilisant un standard</a:t>
            </a:r>
          </a:p>
          <a:p>
            <a:r>
              <a:rPr lang="fr-FR" dirty="0"/>
              <a:t>Avec l’aide de bibliothèques existantes dans la plupart des langages (dont Python)</a:t>
            </a:r>
          </a:p>
          <a:p>
            <a:r>
              <a:rPr lang="fr-FR" dirty="0"/>
              <a:t>Structuré autour d’ensembles de paires clé/valeur (tel un dictionnaire en Python)</a:t>
            </a:r>
          </a:p>
          <a:p>
            <a:r>
              <a:rPr lang="fr-FR" dirty="0"/>
              <a:t>Facile et peu verbeux mais types restreints</a:t>
            </a:r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69C061-B9D9-4E84-ADA5-D2F26C37A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718" y="4390282"/>
            <a:ext cx="4782106" cy="215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171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B880C-3A85-4138-8B6E-4053E8FB9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GeoJSON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BB668-4BFD-4CDC-9A9F-4BE85B4E1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5883442" cy="4038600"/>
          </a:xfrm>
        </p:spPr>
        <p:txBody>
          <a:bodyPr/>
          <a:lstStyle/>
          <a:p>
            <a:r>
              <a:rPr lang="fr-FR" dirty="0"/>
              <a:t>Geographic JSON</a:t>
            </a:r>
          </a:p>
          <a:p>
            <a:r>
              <a:rPr lang="fr-FR" dirty="0"/>
              <a:t>Format d’encodage d'ensemble de données géospatiales</a:t>
            </a:r>
          </a:p>
          <a:p>
            <a:r>
              <a:rPr lang="fr-FR" dirty="0"/>
              <a:t>Utilisant la norme JSON</a:t>
            </a:r>
          </a:p>
          <a:p>
            <a:r>
              <a:rPr lang="fr-FR" dirty="0"/>
              <a:t>Utilisé par Leaflet (et le projet </a:t>
            </a:r>
            <a:r>
              <a:rPr lang="fr-FR" dirty="0" err="1"/>
              <a:t>OpenStreetMap</a:t>
            </a:r>
            <a:r>
              <a:rPr lang="fr-FR" dirty="0"/>
              <a:t>) et 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6D4217-9DE5-432F-873F-546FDDB7B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2638" y="1840082"/>
            <a:ext cx="3287222" cy="340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16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35F51-7D00-4EF0-980F-FDB625DA2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du </a:t>
            </a:r>
            <a:r>
              <a:rPr lang="fr-FR" dirty="0" err="1"/>
              <a:t>GeoJSON</a:t>
            </a:r>
            <a:r>
              <a:rPr lang="fr-FR" dirty="0"/>
              <a:t> pour la CACPL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F3048-50D7-4143-9748-58CB9BC9B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Définition originale des délimitations des villes très limitée</a:t>
            </a:r>
          </a:p>
          <a:p>
            <a:r>
              <a:rPr lang="fr-FR" dirty="0"/>
              <a:t>Edition à la main des nouvelles délimitations (5 556 points)</a:t>
            </a:r>
          </a:p>
          <a:p>
            <a:r>
              <a:rPr lang="fr-FR" dirty="0"/>
              <a:t>Comparatif des résolutions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66D204-4725-4260-B694-98ACA7A8C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561" y="3429000"/>
            <a:ext cx="3047323" cy="29111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269633-0080-48BB-8ADF-266A493D2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87" y="3429000"/>
            <a:ext cx="2996235" cy="2911144"/>
          </a:xfrm>
          <a:prstGeom prst="rect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BC61EDA6-8466-4F73-B933-156CA2D0C6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18313"/>
              </p:ext>
            </p:extLst>
          </p:nvPr>
        </p:nvGraphicFramePr>
        <p:xfrm>
          <a:off x="4718446" y="3772052"/>
          <a:ext cx="272197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5999">
                  <a:extLst>
                    <a:ext uri="{9D8B030D-6E8A-4147-A177-3AD203B41FA5}">
                      <a16:colId xmlns:a16="http://schemas.microsoft.com/office/drawing/2014/main" val="1445843137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1912194921"/>
                    </a:ext>
                  </a:extLst>
                </a:gridCol>
                <a:gridCol w="777833">
                  <a:extLst>
                    <a:ext uri="{9D8B030D-6E8A-4147-A177-3AD203B41FA5}">
                      <a16:colId xmlns:a16="http://schemas.microsoft.com/office/drawing/2014/main" val="5842969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Ville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avant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après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82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Cannes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28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2 429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946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Le Cannet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13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269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665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Mandelieu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23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1 226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854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Mougins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17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573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2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accent1"/>
                          </a:solidFill>
                        </a:rPr>
                        <a:t>Théoule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14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1 059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125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474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62229-9140-4030-A3D8-567270693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Fonctionnalités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C410C-2D0D-4335-972F-61A6EC24B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Différents types de cartes disponibles</a:t>
            </a:r>
          </a:p>
          <a:p>
            <a:pPr lvl="1"/>
            <a:r>
              <a:rPr lang="fr-FR"/>
              <a:t>Satellitaire, schématique, peinte…</a:t>
            </a:r>
          </a:p>
          <a:p>
            <a:r>
              <a:rPr lang="fr-FR"/>
              <a:t>Filtres personnalisés et sélectionnables</a:t>
            </a:r>
          </a:p>
          <a:p>
            <a:pPr lvl="1"/>
            <a:r>
              <a:rPr lang="fr-FR"/>
              <a:t>Déchèteries</a:t>
            </a:r>
          </a:p>
          <a:p>
            <a:pPr lvl="1"/>
            <a:r>
              <a:rPr lang="fr-FR"/>
              <a:t>Collecteurs</a:t>
            </a:r>
          </a:p>
          <a:p>
            <a:pPr lvl="2"/>
            <a:r>
              <a:rPr lang="fr-FR"/>
              <a:t>Ordures ménagères</a:t>
            </a:r>
          </a:p>
          <a:p>
            <a:pPr lvl="2"/>
            <a:r>
              <a:rPr lang="fr-FR"/>
              <a:t>Papier</a:t>
            </a:r>
          </a:p>
          <a:p>
            <a:pPr lvl="2"/>
            <a:r>
              <a:rPr lang="fr-FR"/>
              <a:t>Emballage</a:t>
            </a:r>
          </a:p>
          <a:p>
            <a:pPr lvl="2"/>
            <a:r>
              <a:rPr lang="fr-FR"/>
              <a:t>Verre</a:t>
            </a:r>
          </a:p>
          <a:p>
            <a:pPr lvl="2"/>
            <a:r>
              <a:rPr lang="fr-FR"/>
              <a:t>Vêtements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8A7BC-1DB5-456F-B77E-6988D8196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899" y="1287780"/>
            <a:ext cx="4353426" cy="2146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ADDC4B-7E07-4B47-B52C-780570BFF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898" y="3934460"/>
            <a:ext cx="4353427" cy="21846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5B130D-16E2-4B91-9DBE-B702B65E28C4}"/>
              </a:ext>
            </a:extLst>
          </p:cNvPr>
          <p:cNvSpPr txBox="1"/>
          <p:nvPr/>
        </p:nvSpPr>
        <p:spPr>
          <a:xfrm>
            <a:off x="8371970" y="3474774"/>
            <a:ext cx="20112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>
                <a:solidFill>
                  <a:schemeClr val="accent1"/>
                </a:solidFill>
              </a:rPr>
              <a:t>Carte Open Street </a:t>
            </a:r>
            <a:r>
              <a:rPr lang="fr-FR" sz="1500" dirty="0" err="1">
                <a:solidFill>
                  <a:schemeClr val="accent1"/>
                </a:solidFill>
              </a:rPr>
              <a:t>Map</a:t>
            </a:r>
            <a:endParaRPr lang="fr-FR" sz="15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595B59-70B8-4664-B768-E26C0A700E9F}"/>
              </a:ext>
            </a:extLst>
          </p:cNvPr>
          <p:cNvSpPr txBox="1"/>
          <p:nvPr/>
        </p:nvSpPr>
        <p:spPr>
          <a:xfrm>
            <a:off x="8681783" y="6211489"/>
            <a:ext cx="1391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>
                <a:solidFill>
                  <a:schemeClr val="accent1"/>
                </a:solidFill>
              </a:rPr>
              <a:t>Effet aquarelle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67FF63-3C9B-4378-B8C9-45FDF317A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007" y="3376611"/>
            <a:ext cx="270961" cy="2709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EB27311-C97D-443E-963A-8F2D9F571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6010" y="3947670"/>
            <a:ext cx="362952" cy="3629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579AB0-6177-4474-94E2-03378B5542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6010" y="4275532"/>
            <a:ext cx="362952" cy="3629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1C7ECE-0DBE-4CB7-AEB3-760374A205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6009" y="4596069"/>
            <a:ext cx="362953" cy="36295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1C84B3-1191-46D7-9D2D-89CB51D2D4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6008" y="4922240"/>
            <a:ext cx="362953" cy="36295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334A5FC-9C59-478F-8A00-01E56D3FE8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6007" y="5240385"/>
            <a:ext cx="362952" cy="36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256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096F5-0ECE-4281-B33F-B743D2368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Fonctionnalités (2)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29FD1AF-A80A-43BC-812F-6EE26F02F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987" y="4414293"/>
            <a:ext cx="1362325" cy="17017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7D67C7-AEE1-4F1E-A302-CB505D4BC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067" y="4174902"/>
            <a:ext cx="3744576" cy="218054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AE16DB-27AC-49B0-8D7A-853178E884B1}"/>
              </a:ext>
            </a:extLst>
          </p:cNvPr>
          <p:cNvCxnSpPr>
            <a:cxnSpLocks/>
          </p:cNvCxnSpPr>
          <p:nvPr/>
        </p:nvCxnSpPr>
        <p:spPr>
          <a:xfrm>
            <a:off x="5995710" y="5329662"/>
            <a:ext cx="104674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240CC57-3C5F-4AF5-BFAC-8E733B010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728" y="5050844"/>
            <a:ext cx="3278601" cy="428656"/>
          </a:xfrm>
        </p:spPr>
        <p:txBody>
          <a:bodyPr>
            <a:normAutofit/>
          </a:bodyPr>
          <a:lstStyle/>
          <a:p>
            <a:r>
              <a:rPr lang="fr-FR" dirty="0"/>
              <a:t>Moteur de recherche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C11E53-47E5-4988-B62F-EA18ACFD3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110" y="1227686"/>
            <a:ext cx="4446162" cy="25307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421FEC-9C68-4896-9500-E9D077592B62}"/>
              </a:ext>
            </a:extLst>
          </p:cNvPr>
          <p:cNvSpPr txBox="1"/>
          <p:nvPr/>
        </p:nvSpPr>
        <p:spPr>
          <a:xfrm>
            <a:off x="845728" y="2214832"/>
            <a:ext cx="54648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chemeClr val="accent1"/>
                </a:solidFill>
              </a:rPr>
              <a:t>Affichage au clic des graphiques de l’année en cours pour la ville</a:t>
            </a:r>
          </a:p>
        </p:txBody>
      </p:sp>
    </p:spTree>
    <p:extLst>
      <p:ext uri="{BB962C8B-B14F-4D97-AF65-F5344CB8AC3E}">
        <p14:creationId xmlns:p14="http://schemas.microsoft.com/office/powerpoint/2010/main" val="34123496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DEMONSTRATION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Carte et Tableau de bord</a:t>
            </a:r>
          </a:p>
        </p:txBody>
      </p:sp>
    </p:spTree>
    <p:extLst>
      <p:ext uri="{BB962C8B-B14F-4D97-AF65-F5344CB8AC3E}">
        <p14:creationId xmlns:p14="http://schemas.microsoft.com/office/powerpoint/2010/main" val="13396934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DB2E6-17E0-49EE-867C-068C07815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Schéma fonctionnel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D82EA6-6E35-439C-BD72-364FABFD7AE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512" y="1831658"/>
            <a:ext cx="8322976" cy="45386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5758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3BBB7-1C14-40C3-B73E-66448C37C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Environnement et enjeux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2D379-B2D7-476B-9B59-076A5CE1B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191000"/>
          </a:xfrm>
        </p:spPr>
        <p:txBody>
          <a:bodyPr>
            <a:normAutofit/>
          </a:bodyPr>
          <a:lstStyle/>
          <a:p>
            <a:r>
              <a:rPr lang="fr-FR" dirty="0"/>
              <a:t>Le climat est en train de changer avec des conséquences inédites sur</a:t>
            </a:r>
          </a:p>
          <a:p>
            <a:pPr lvl="1"/>
            <a:r>
              <a:rPr lang="fr-FR" dirty="0"/>
              <a:t>l'accès à l’énergie, à l’eau</a:t>
            </a:r>
          </a:p>
          <a:p>
            <a:pPr lvl="1"/>
            <a:r>
              <a:rPr lang="fr-FR" dirty="0"/>
              <a:t>les équilibres géostratégiques</a:t>
            </a:r>
          </a:p>
          <a:p>
            <a:pPr lvl="1"/>
            <a:r>
              <a:rPr lang="fr-FR" dirty="0"/>
              <a:t>les mouvements de population</a:t>
            </a:r>
          </a:p>
          <a:p>
            <a:pPr lvl="1"/>
            <a:r>
              <a:rPr lang="fr-FR" dirty="0"/>
              <a:t>les écosystèmes</a:t>
            </a:r>
          </a:p>
          <a:p>
            <a:r>
              <a:rPr lang="fr-FR" dirty="0"/>
              <a:t>Mesures à prendre</a:t>
            </a:r>
          </a:p>
          <a:p>
            <a:pPr lvl="1"/>
            <a:r>
              <a:rPr lang="fr-FR" dirty="0"/>
              <a:t>Echelle globale</a:t>
            </a:r>
          </a:p>
          <a:p>
            <a:pPr lvl="2"/>
            <a:r>
              <a:rPr lang="fr-FR" dirty="0"/>
              <a:t>Réduire les émissions de gaz à effet de serre (accord de Paris 2015 pour contenir le réchauffement moyen en dessous de +2 °C)</a:t>
            </a:r>
          </a:p>
          <a:p>
            <a:pPr lvl="2"/>
            <a:r>
              <a:rPr lang="fr-FR" dirty="0"/>
              <a:t>Valoriser les économies d’énergie</a:t>
            </a:r>
          </a:p>
          <a:p>
            <a:pPr lvl="1"/>
            <a:r>
              <a:rPr lang="fr-FR" dirty="0"/>
              <a:t>Echelle locale (50% à 70% des leviers d’action selon le GIEC)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37886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Possibilités d’extension</a:t>
            </a:r>
          </a:p>
          <a:p>
            <a:r>
              <a:rPr lang="fr-FR" dirty="0"/>
              <a:t>Retour d’expérience</a:t>
            </a:r>
          </a:p>
        </p:txBody>
      </p:sp>
    </p:spTree>
    <p:extLst>
      <p:ext uri="{BB962C8B-B14F-4D97-AF65-F5344CB8AC3E}">
        <p14:creationId xmlns:p14="http://schemas.microsoft.com/office/powerpoint/2010/main" val="13263525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5A80D-45DB-4B9F-B135-EE6EA737F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Extensions possibles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77C83-BED9-4642-8184-58B99B8A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400"/>
              </a:spcAft>
            </a:pPr>
            <a:r>
              <a:rPr lang="fr-FR" dirty="0"/>
              <a:t>Intégrer des nouveaux jeux de données pour développer l’analyse</a:t>
            </a:r>
          </a:p>
          <a:p>
            <a:pPr lvl="1"/>
            <a:r>
              <a:rPr lang="fr-FR" dirty="0"/>
              <a:t>Données générales de l’INSEE (en particulier celles carroyées) pour établir des dépendances avec les données démographiques (densité de population, familles nombreuses, niveaux de vie…)</a:t>
            </a:r>
          </a:p>
          <a:p>
            <a:pPr lvl="1">
              <a:spcAft>
                <a:spcPts val="600"/>
              </a:spcAft>
            </a:pPr>
            <a:r>
              <a:rPr lang="fr-FR" dirty="0"/>
              <a:t>Données SIRENE pour mieux mesurer l’incidence de chaque secteur d’activité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fr-FR" dirty="0"/>
              <a:t>Axe de recherche de l’équipe continuant le projet</a:t>
            </a:r>
          </a:p>
          <a:p>
            <a:pPr lvl="1"/>
            <a:r>
              <a:rPr lang="fr-FR" dirty="0"/>
              <a:t>Données météorologiques</a:t>
            </a:r>
          </a:p>
          <a:p>
            <a:r>
              <a:rPr lang="fr-FR" dirty="0"/>
              <a:t>Amélioration de la carte en travaillant avec Leaflet.js (ajout de couches, interactivité…)</a:t>
            </a:r>
          </a:p>
          <a:p>
            <a:r>
              <a:rPr lang="fr-FR" dirty="0"/>
              <a:t>Transformation du tableau de bord en service et création d’une API dédiée</a:t>
            </a:r>
          </a:p>
        </p:txBody>
      </p:sp>
    </p:spTree>
    <p:extLst>
      <p:ext uri="{BB962C8B-B14F-4D97-AF65-F5344CB8AC3E}">
        <p14:creationId xmlns:p14="http://schemas.microsoft.com/office/powerpoint/2010/main" val="4106686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A5D83-5451-4C10-AFA6-35FF6D28E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Extensions possibles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853B3-C7B5-4300-821A-AFCC1E2D4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6516584" cy="4038600"/>
          </a:xfrm>
        </p:spPr>
        <p:txBody>
          <a:bodyPr/>
          <a:lstStyle/>
          <a:p>
            <a:r>
              <a:rPr lang="fr-FR" dirty="0"/>
              <a:t>Apport du caractère prédictif de l’analyse</a:t>
            </a:r>
          </a:p>
          <a:p>
            <a:pPr marL="45720" indent="0">
              <a:buNone/>
            </a:pPr>
            <a:endParaRPr lang="fr-FR" dirty="0"/>
          </a:p>
          <a:p>
            <a:pPr lvl="1"/>
            <a:r>
              <a:rPr lang="fr-FR" dirty="0"/>
              <a:t>Définir les facteurs principaux d'utilisation des collecteurs </a:t>
            </a:r>
          </a:p>
          <a:p>
            <a:pPr lvl="1"/>
            <a:r>
              <a:rPr lang="fr-FR" dirty="0"/>
              <a:t>Définir les types d'usager (et les profils associés)</a:t>
            </a:r>
          </a:p>
          <a:p>
            <a:pPr lvl="1"/>
            <a:r>
              <a:rPr lang="fr-FR" dirty="0"/>
              <a:t>Définir les groupes de collecteurs</a:t>
            </a:r>
          </a:p>
          <a:p>
            <a:pPr lvl="2"/>
            <a:r>
              <a:rPr lang="fr-FR" dirty="0"/>
              <a:t>Peut amener à définir de nouveaux traits (par utilisation, remplissage, localisation…)</a:t>
            </a:r>
          </a:p>
          <a:p>
            <a:pPr lvl="1"/>
            <a:r>
              <a:rPr lang="fr-FR" dirty="0"/>
              <a:t>Détecter et prévoir l'utilisation des collecteurs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81050A9-8B97-4F47-BC28-16F9D97C83D2}"/>
              </a:ext>
            </a:extLst>
          </p:cNvPr>
          <p:cNvSpPr txBox="1">
            <a:spLocks/>
          </p:cNvSpPr>
          <p:nvPr/>
        </p:nvSpPr>
        <p:spPr>
          <a:xfrm>
            <a:off x="8502732" y="2468090"/>
            <a:ext cx="2446317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endParaRPr lang="fr-FR" dirty="0"/>
          </a:p>
          <a:p>
            <a:pPr marL="45720" indent="0">
              <a:buNone/>
            </a:pPr>
            <a:r>
              <a:rPr lang="fr-FR" dirty="0"/>
              <a:t>Analyse PCA</a:t>
            </a:r>
          </a:p>
          <a:p>
            <a:pPr marL="45720" indent="0">
              <a:buNone/>
            </a:pPr>
            <a:r>
              <a:rPr lang="fr-FR" dirty="0"/>
              <a:t>Partition K-</a:t>
            </a:r>
            <a:r>
              <a:rPr lang="fr-FR" dirty="0" err="1"/>
              <a:t>Means</a:t>
            </a:r>
            <a:endParaRPr lang="fr-FR" dirty="0"/>
          </a:p>
          <a:p>
            <a:pPr marL="45720" indent="0">
              <a:buNone/>
            </a:pPr>
            <a:r>
              <a:rPr lang="fr-FR" dirty="0"/>
              <a:t>Partition K-</a:t>
            </a:r>
            <a:r>
              <a:rPr lang="fr-FR" dirty="0" err="1"/>
              <a:t>Means</a:t>
            </a:r>
            <a:endParaRPr lang="fr-FR" dirty="0"/>
          </a:p>
          <a:p>
            <a:pPr marL="45720" indent="0">
              <a:lnSpc>
                <a:spcPct val="250000"/>
              </a:lnSpc>
              <a:buNone/>
            </a:pPr>
            <a:r>
              <a:rPr lang="fr-FR" dirty="0"/>
              <a:t>RNN / LSTM</a:t>
            </a:r>
          </a:p>
          <a:p>
            <a:pPr marL="45720" indent="0">
              <a:buNone/>
            </a:pPr>
            <a:endParaRPr lang="fr-FR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E17F6B-1436-4515-AA2A-B0A8E0ECA704}"/>
              </a:ext>
            </a:extLst>
          </p:cNvPr>
          <p:cNvCxnSpPr/>
          <p:nvPr/>
        </p:nvCxnSpPr>
        <p:spPr>
          <a:xfrm>
            <a:off x="7499267" y="3176649"/>
            <a:ext cx="61751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9802ED-19C0-40F8-8E5C-53E52D2911BF}"/>
              </a:ext>
            </a:extLst>
          </p:cNvPr>
          <p:cNvCxnSpPr>
            <a:cxnSpLocks/>
          </p:cNvCxnSpPr>
          <p:nvPr/>
        </p:nvCxnSpPr>
        <p:spPr>
          <a:xfrm>
            <a:off x="7499267" y="3649682"/>
            <a:ext cx="61751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35BA24-3C74-4E8B-A7F2-153B05F36452}"/>
              </a:ext>
            </a:extLst>
          </p:cNvPr>
          <p:cNvCxnSpPr>
            <a:cxnSpLocks/>
          </p:cNvCxnSpPr>
          <p:nvPr/>
        </p:nvCxnSpPr>
        <p:spPr>
          <a:xfrm>
            <a:off x="7499267" y="4100945"/>
            <a:ext cx="61751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870B1BB-24EB-4C82-875D-D1F2A135DF9C}"/>
              </a:ext>
            </a:extLst>
          </p:cNvPr>
          <p:cNvCxnSpPr>
            <a:cxnSpLocks/>
          </p:cNvCxnSpPr>
          <p:nvPr/>
        </p:nvCxnSpPr>
        <p:spPr>
          <a:xfrm>
            <a:off x="7499267" y="4961906"/>
            <a:ext cx="61751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4523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A5D83-5451-4C10-AFA6-35FF6D28E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Retour d’expérience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853B3-C7B5-4300-821A-AFCC1E2D4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10500359" cy="4038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Application directe des connaissances dans le cadre d’une mission</a:t>
            </a:r>
          </a:p>
          <a:p>
            <a:r>
              <a:rPr lang="fr-FR" dirty="0"/>
              <a:t>Contact direct avec les responsables du service</a:t>
            </a:r>
          </a:p>
          <a:p>
            <a:r>
              <a:rPr lang="fr-FR" dirty="0"/>
              <a:t>Force de proposition</a:t>
            </a:r>
          </a:p>
          <a:p>
            <a:r>
              <a:rPr lang="fr-FR" dirty="0"/>
              <a:t>Retours positifs de la part </a:t>
            </a:r>
          </a:p>
          <a:p>
            <a:pPr lvl="1"/>
            <a:r>
              <a:rPr lang="fr-FR" dirty="0"/>
              <a:t>Directeur de l’innovation et de la transformation numérique</a:t>
            </a:r>
          </a:p>
          <a:p>
            <a:pPr lvl="1"/>
            <a:r>
              <a:rPr lang="fr-FR" dirty="0"/>
              <a:t>Directrice de la relation usagers et de la qualité</a:t>
            </a:r>
          </a:p>
          <a:p>
            <a:r>
              <a:rPr lang="fr-FR" dirty="0"/>
              <a:t>Echange sur les résultats trouvés</a:t>
            </a:r>
          </a:p>
          <a:p>
            <a:r>
              <a:rPr lang="fr-FR" dirty="0"/>
              <a:t>Inspiration pour la CACPL</a:t>
            </a:r>
          </a:p>
          <a:p>
            <a:pPr marL="45720" indent="0">
              <a:buNone/>
            </a:pPr>
            <a:r>
              <a:rPr lang="fr-FR" sz="1800" u="sng" dirty="0">
                <a:solidFill>
                  <a:srgbClr val="161718"/>
                </a:solidFill>
                <a:effectLst/>
                <a:latin typeface="Microsoft Sans Serif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https://www.facebook.com/CannesPaysDeLerins/photos/a.330470310483454/1586682054862267/</a:t>
            </a:r>
            <a:endParaRPr lang="fr-FR" sz="1800" dirty="0">
              <a:solidFill>
                <a:srgbClr val="161718"/>
              </a:solidFill>
              <a:effectLst/>
              <a:latin typeface="Microsoft Sans Serif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35105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3DC42C2-6B58-404C-B339-2C72808A5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D81407-D1A6-42DD-AE7A-4FA34ACD1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4390" y="2095500"/>
            <a:ext cx="5826797" cy="13335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Merci de </a:t>
            </a:r>
            <a:r>
              <a:rPr lang="en-US" dirty="0" err="1">
                <a:solidFill>
                  <a:srgbClr val="FFFFFF"/>
                </a:solidFill>
              </a:rPr>
              <a:t>votre</a:t>
            </a:r>
            <a:r>
              <a:rPr lang="en-US" dirty="0">
                <a:solidFill>
                  <a:srgbClr val="FFFFFF"/>
                </a:solidFill>
              </a:rPr>
              <a:t> attention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9F2A20-8FE1-4EA2-AE83-45314542A6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079" r="11079"/>
          <a:stretch/>
        </p:blipFill>
        <p:spPr>
          <a:xfrm>
            <a:off x="232860" y="243840"/>
            <a:ext cx="5432443" cy="637793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FF5D4E-7134-4EA4-BA11-FE50F4576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66" y="3627522"/>
            <a:ext cx="5038844" cy="2215815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en-US" sz="2800" dirty="0">
                <a:solidFill>
                  <a:srgbClr val="FFFFFF"/>
                </a:solidFill>
              </a:rPr>
              <a:t>Anthony JACQUEMIN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F82941-5589-49BF-B6B1-76122B2D0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3840"/>
            <a:ext cx="11724640" cy="637793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46983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E368D-9415-4CAF-9C44-63483E86B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Conséquences futures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1CE6D7-0725-49A6-BA01-2F66D7AD05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5988" y="560805"/>
            <a:ext cx="3994485" cy="573638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358B67-2F96-4B33-B19C-5B4F180DF8EE}"/>
              </a:ext>
            </a:extLst>
          </p:cNvPr>
          <p:cNvSpPr txBox="1"/>
          <p:nvPr/>
        </p:nvSpPr>
        <p:spPr>
          <a:xfrm>
            <a:off x="733926" y="1816608"/>
            <a:ext cx="652031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chemeClr val="accent1"/>
                </a:solidFill>
              </a:rPr>
              <a:t>Changement climatique enclenché jusqu’à 2050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chemeClr val="accent1"/>
                </a:solidFill>
              </a:rPr>
              <a:t>Sans initiative forte sur 2020-2030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Réchauffement climatique avec dépassement de 4°C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Accentuation des risques naturels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Diminution des ressources en eau (nappes phréatiques, cours d’eau réduits de 30 à 60 % en été)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Fonte des glaces continue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Hausse du niveau de la mer (52 à 98 cm d’ici 2100)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Perturbations sur différents secteurs économiques (agriculture, tourisme)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Effets sanitaires avec risque de surmortalité (canicules, contaminations, arrivée de nouvelles maladies…) </a:t>
            </a:r>
          </a:p>
        </p:txBody>
      </p:sp>
    </p:spTree>
    <p:extLst>
      <p:ext uri="{BB962C8B-B14F-4D97-AF65-F5344CB8AC3E}">
        <p14:creationId xmlns:p14="http://schemas.microsoft.com/office/powerpoint/2010/main" val="720484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E2E73-7EA8-40A0-85A4-0615D0BE4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CACPL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F60B2-B3EC-4007-A745-5B45D2A33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965960"/>
            <a:ext cx="9872871" cy="4282440"/>
          </a:xfrm>
        </p:spPr>
        <p:txBody>
          <a:bodyPr>
            <a:normAutofit/>
          </a:bodyPr>
          <a:lstStyle/>
          <a:p>
            <a:r>
              <a:rPr lang="fr-FR" dirty="0"/>
              <a:t>Communauté d’Agglomération Cannes Pays de Lérins</a:t>
            </a:r>
          </a:p>
          <a:p>
            <a:r>
              <a:rPr lang="fr-FR" dirty="0"/>
              <a:t>Créée le 1</a:t>
            </a:r>
            <a:r>
              <a:rPr lang="fr-FR" baseline="30000" dirty="0"/>
              <a:t>er</a:t>
            </a:r>
            <a:r>
              <a:rPr lang="fr-FR" dirty="0"/>
              <a:t> janvier 2014 suite à la loi sur la réforme territoriale</a:t>
            </a:r>
          </a:p>
          <a:p>
            <a:r>
              <a:rPr lang="fr-FR" dirty="0"/>
              <a:t>Regroupe 5 villes :</a:t>
            </a:r>
          </a:p>
          <a:p>
            <a:pPr lvl="1"/>
            <a:r>
              <a:rPr lang="fr-FR" dirty="0"/>
              <a:t>Cannes</a:t>
            </a:r>
          </a:p>
          <a:p>
            <a:pPr lvl="1"/>
            <a:r>
              <a:rPr lang="fr-FR" dirty="0"/>
              <a:t>Le Cannet</a:t>
            </a:r>
          </a:p>
          <a:p>
            <a:pPr lvl="1"/>
            <a:r>
              <a:rPr lang="fr-FR" dirty="0"/>
              <a:t>Mandelieu-la-Napoule</a:t>
            </a:r>
          </a:p>
          <a:p>
            <a:pPr lvl="1"/>
            <a:r>
              <a:rPr lang="fr-FR" dirty="0"/>
              <a:t>Mougins </a:t>
            </a:r>
          </a:p>
          <a:p>
            <a:pPr lvl="1"/>
            <a:r>
              <a:rPr lang="fr-FR" dirty="0"/>
              <a:t>Théoule-sur-Mer</a:t>
            </a:r>
          </a:p>
          <a:p>
            <a:r>
              <a:rPr lang="fr-FR" dirty="0"/>
              <a:t>Superficie de 95 km²</a:t>
            </a:r>
          </a:p>
          <a:p>
            <a:r>
              <a:rPr lang="fr-FR" dirty="0"/>
              <a:t>2</a:t>
            </a:r>
            <a:r>
              <a:rPr lang="fr-FR" baseline="30000" dirty="0"/>
              <a:t>ème</a:t>
            </a:r>
            <a:r>
              <a:rPr lang="fr-FR" dirty="0"/>
              <a:t> agglomération des Alpes-Maritimes avec 160 557 habitants (2017) </a:t>
            </a:r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EFB6A3-F2AD-4743-9E92-B3E2E3219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7233" y="425774"/>
            <a:ext cx="2434437" cy="2258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71602A-5118-4917-A684-AA1DC28CB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946" y="3071395"/>
            <a:ext cx="2129076" cy="212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603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E405109-E1E1-458D-A442-AB1157499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2221674"/>
            <a:ext cx="9872663" cy="3710052"/>
          </a:xfr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E1D2B7F-A278-41A0-ABD3-AE14549CF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273" y="332332"/>
            <a:ext cx="3802323" cy="16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215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6CCD5-77F6-4855-8570-BE0AFC300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Cliiink</a:t>
            </a:r>
            <a:r>
              <a:rPr lang="fr-FR" dirty="0"/>
              <a:t> dans la CACPL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69F9B5-16B1-4FEF-A2B9-054B29F152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5367" y="1609873"/>
            <a:ext cx="3184177" cy="1939236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7100212-A19C-4822-AE25-C749B061372A}"/>
              </a:ext>
            </a:extLst>
          </p:cNvPr>
          <p:cNvSpPr txBox="1">
            <a:spLocks/>
          </p:cNvSpPr>
          <p:nvPr/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Dispositif récent (novembre 2018)</a:t>
            </a:r>
          </a:p>
          <a:p>
            <a:r>
              <a:rPr lang="fr-FR" dirty="0"/>
              <a:t>100 bornes de verre équipées sur 280</a:t>
            </a:r>
          </a:p>
          <a:p>
            <a:r>
              <a:rPr lang="fr-FR" dirty="0"/>
              <a:t>~3 400 000 de dépôts atteints fin 2020</a:t>
            </a:r>
          </a:p>
          <a:p>
            <a:pPr marL="45720" indent="0">
              <a:buNone/>
            </a:pPr>
            <a:endParaRPr lang="fr-FR" dirty="0"/>
          </a:p>
          <a:p>
            <a:r>
              <a:rPr lang="fr-FR" dirty="0"/>
              <a:t>4 300 abonnés</a:t>
            </a:r>
          </a:p>
          <a:p>
            <a:r>
              <a:rPr lang="fr-FR" dirty="0"/>
              <a:t>145 commerçants partenaires</a:t>
            </a:r>
          </a:p>
          <a:p>
            <a:r>
              <a:rPr lang="fr-FR" dirty="0"/>
              <a:t>101 offres commerciales, bons d’achat </a:t>
            </a:r>
          </a:p>
          <a:p>
            <a:pPr marL="45720" indent="0">
              <a:spcBef>
                <a:spcPts val="0"/>
              </a:spcBef>
              <a:buNone/>
            </a:pPr>
            <a:r>
              <a:rPr lang="fr-FR" dirty="0"/>
              <a:t>et remises en ligne</a:t>
            </a:r>
          </a:p>
          <a:p>
            <a:pPr marL="45720" indent="0">
              <a:buNone/>
            </a:pPr>
            <a:endParaRPr lang="fr-FR" dirty="0"/>
          </a:p>
          <a:p>
            <a:endParaRPr lang="fr-FR" dirty="0"/>
          </a:p>
          <a:p>
            <a:pPr marL="4572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E6491F-7200-4342-A891-EDA88C3C2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552" y="3640549"/>
            <a:ext cx="4421806" cy="271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14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7F240-981B-4A07-9BFA-66B426EC4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Cliiink</a:t>
            </a:r>
            <a:r>
              <a:rPr lang="fr-FR" dirty="0"/>
              <a:t> dans la CACPL : Initiatives récentes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83F5E-F71E-4A29-A2C7-A5B452377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258880"/>
            <a:ext cx="5667499" cy="1600200"/>
          </a:xfrm>
        </p:spPr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er</a:t>
            </a:r>
            <a:r>
              <a:rPr lang="fr-FR" dirty="0"/>
              <a:t> challenge inter-associations</a:t>
            </a:r>
          </a:p>
          <a:p>
            <a:pPr lvl="1"/>
            <a:r>
              <a:rPr lang="fr-FR" dirty="0"/>
              <a:t>25 organismes inscrits (dont  La Ligue contre le cancer 06, Samu Social de Cannes, AS Cannes Football…)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E50247-B24C-4903-9AE7-3A48D3D9D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303" y="1791118"/>
            <a:ext cx="3615665" cy="25760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BFFEF6-6510-491F-8665-148906143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304" y="4235117"/>
            <a:ext cx="2079458" cy="20794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F28BB0-13BD-4767-B14E-42F239802ED0}"/>
              </a:ext>
            </a:extLst>
          </p:cNvPr>
          <p:cNvSpPr txBox="1"/>
          <p:nvPr/>
        </p:nvSpPr>
        <p:spPr>
          <a:xfrm>
            <a:off x="5074600" y="4733061"/>
            <a:ext cx="61416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chemeClr val="accent1"/>
                </a:solidFill>
              </a:rPr>
              <a:t>Semaine du pouvoir d’achat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Plusieurs offres sur les courses alimentaires du quotidien chez des commerçants actuellement ouverts</a:t>
            </a:r>
          </a:p>
          <a:p>
            <a:endParaRPr lang="fr-F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017247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asis">
    <a:dk1>
      <a:srgbClr val="000000"/>
    </a:dk1>
    <a:lt1>
      <a:srgbClr val="FFFFFF"/>
    </a:lt1>
    <a:dk2>
      <a:srgbClr val="565349"/>
    </a:dk2>
    <a:lt2>
      <a:srgbClr val="DDDDDD"/>
    </a:lt2>
    <a:accent1>
      <a:srgbClr val="A6B727"/>
    </a:accent1>
    <a:accent2>
      <a:srgbClr val="DF5327"/>
    </a:accent2>
    <a:accent3>
      <a:srgbClr val="FE9E00"/>
    </a:accent3>
    <a:accent4>
      <a:srgbClr val="418AB3"/>
    </a:accent4>
    <a:accent5>
      <a:srgbClr val="D7D447"/>
    </a:accent5>
    <a:accent6>
      <a:srgbClr val="818183"/>
    </a:accent6>
    <a:hlink>
      <a:srgbClr val="F59E00"/>
    </a:hlink>
    <a:folHlink>
      <a:srgbClr val="B2B2B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F0D866-2B5B-42FA-BA6C-C5A2A7495C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8D3DDD6-8E74-4DF3-A7C9-6234C7DB3E7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78ADAB2-5713-4CC8-B21C-AD74ED6A7DF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6730</TotalTime>
  <Words>1557</Words>
  <Application>Microsoft Office PowerPoint</Application>
  <PresentationFormat>Widescreen</PresentationFormat>
  <Paragraphs>277</Paragraphs>
  <Slides>44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Corbel</vt:lpstr>
      <vt:lpstr>Microsoft Sans Serif</vt:lpstr>
      <vt:lpstr>Wingdings</vt:lpstr>
      <vt:lpstr>Basis</vt:lpstr>
      <vt:lpstr>MEMOIRE DEVELOPPEUR DATA</vt:lpstr>
      <vt:lpstr>MENU</vt:lpstr>
      <vt:lpstr>CONTEXTE</vt:lpstr>
      <vt:lpstr>Environnement et enjeux</vt:lpstr>
      <vt:lpstr>Conséquences futures</vt:lpstr>
      <vt:lpstr>CACPL</vt:lpstr>
      <vt:lpstr>PowerPoint Presentation</vt:lpstr>
      <vt:lpstr>Cliiink dans la CACPL</vt:lpstr>
      <vt:lpstr>Cliiink dans la CACPL : Initiatives récentes</vt:lpstr>
      <vt:lpstr>Planification et gestion</vt:lpstr>
      <vt:lpstr>Perspectives du stage</vt:lpstr>
      <vt:lpstr>Objet du stage</vt:lpstr>
      <vt:lpstr>Planning et avancement</vt:lpstr>
      <vt:lpstr>Méthode agile</vt:lpstr>
      <vt:lpstr>Analyse   MODéLISATION Base de données</vt:lpstr>
      <vt:lpstr>Jeu de données initial</vt:lpstr>
      <vt:lpstr>Analyse et traitement</vt:lpstr>
      <vt:lpstr>Modélisation théorique</vt:lpstr>
      <vt:lpstr>Nouveau jeu de données sur la collecte du verre</vt:lpstr>
      <vt:lpstr>Modélisation théorique</vt:lpstr>
      <vt:lpstr>Base De Données</vt:lpstr>
      <vt:lpstr>data visualisation</vt:lpstr>
      <vt:lpstr>Génération de graphiques</vt:lpstr>
      <vt:lpstr>Répartition des collecteurs dans la CACPL</vt:lpstr>
      <vt:lpstr>Nombre de collecteurs dans la CACPL</vt:lpstr>
      <vt:lpstr>Collecte du verre en période normale (2019)</vt:lpstr>
      <vt:lpstr>Collecte du verre en période atypique (2020)</vt:lpstr>
      <vt:lpstr>Evolution de la collecte du verre</vt:lpstr>
      <vt:lpstr>Exemple de collecte du verre par secteur dans une ville (Le Cannet en 2020)</vt:lpstr>
      <vt:lpstr>géovisualisation </vt:lpstr>
      <vt:lpstr>Aperçu </vt:lpstr>
      <vt:lpstr>Folium</vt:lpstr>
      <vt:lpstr>JSON</vt:lpstr>
      <vt:lpstr>GeoJSON</vt:lpstr>
      <vt:lpstr>Amélioration du GeoJSON pour la CACPL</vt:lpstr>
      <vt:lpstr>Fonctionnalités</vt:lpstr>
      <vt:lpstr>Fonctionnalités (2)</vt:lpstr>
      <vt:lpstr>DEMONSTRATION</vt:lpstr>
      <vt:lpstr>Schéma fonctionnel </vt:lpstr>
      <vt:lpstr>CONCLUSION</vt:lpstr>
      <vt:lpstr>Extensions possibles</vt:lpstr>
      <vt:lpstr>Extensions possibles (2)</vt:lpstr>
      <vt:lpstr>Retour d’expérience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Cliiink</dc:title>
  <dc:creator>Anthony Jacquemin</dc:creator>
  <cp:lastModifiedBy>Anthony Jacquemin</cp:lastModifiedBy>
  <cp:revision>74</cp:revision>
  <dcterms:created xsi:type="dcterms:W3CDTF">2020-10-27T15:20:52Z</dcterms:created>
  <dcterms:modified xsi:type="dcterms:W3CDTF">2021-01-18T21:25:03Z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